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0" r:id="rId3"/>
  </p:sldMasterIdLst>
  <p:notesMasterIdLst>
    <p:notesMasterId r:id="rId4"/>
  </p:notesMasterIdLst>
  <p:sldIdLst>
    <p:sldId id="256" r:id="rId5"/>
  </p:sldIdLst>
  <p:sldSz cy="32918400" cx="43891200"/>
  <p:notesSz cx="6858000" cy="9144000"/>
  <p:embeddedFontLst>
    <p:embeddedFont>
      <p:font typeface="Arial Narrow"/>
      <p:regular r:id="rId6"/>
      <p:bold r:id="rId7"/>
      <p:italic r:id="rId8"/>
      <p:boldItalic r:id="rId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_rels/presentation.xml.rels><?xml version="1.0" encoding="UTF-8" standalone="yes"?>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font" Target="fonts/ArialNarrow-boldItalic.fntdata"/><Relationship Id="rId5" Type="http://schemas.openxmlformats.org/officeDocument/2006/relationships/slide" Target="slides/slide1.xml"/><Relationship Id="rId6" Type="http://schemas.openxmlformats.org/officeDocument/2006/relationships/font" Target="fonts/ArialNarrow-regular.fntdata"/><Relationship Id="rId7" Type="http://schemas.openxmlformats.org/officeDocument/2006/relationships/font" Target="fonts/ArialNarrow-bold.fntdata"/><Relationship Id="rId8" Type="http://schemas.openxmlformats.org/officeDocument/2006/relationships/font" Target="fonts/ArialNarrow-italic.fntdata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Shape 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Shape 4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" name="Shape 46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ackground Image">
  <p:cSld name="Background Imag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Shape 10"/>
          <p:cNvCxnSpPr/>
          <p:nvPr/>
        </p:nvCxnSpPr>
        <p:spPr>
          <a:xfrm>
            <a:off x="11185525" y="7734300"/>
            <a:ext cx="0" cy="24269700"/>
          </a:xfrm>
          <a:prstGeom prst="straightConnector1">
            <a:avLst/>
          </a:prstGeom>
          <a:noFill/>
          <a:ln cap="flat" cmpd="sng" w="25400">
            <a:solidFill>
              <a:schemeClr val="dk1"/>
            </a:solidFill>
            <a:prstDash val="dash"/>
            <a:round/>
            <a:headEnd len="lg" w="lg" type="oval"/>
            <a:tailEnd len="lg" w="lg" type="oval"/>
          </a:ln>
        </p:spPr>
      </p:cxnSp>
      <p:sp>
        <p:nvSpPr>
          <p:cNvPr id="11" name="Shape 11"/>
          <p:cNvSpPr/>
          <p:nvPr/>
        </p:nvSpPr>
        <p:spPr>
          <a:xfrm>
            <a:off x="35980294" y="-338463"/>
            <a:ext cx="5987231" cy="8152937"/>
          </a:xfrm>
          <a:custGeom>
            <a:pathLst>
              <a:path extrusionOk="0" h="8153287" w="6377128">
                <a:moveTo>
                  <a:pt x="7490" y="0"/>
                </a:moveTo>
                <a:cubicBezTo>
                  <a:pt x="7979" y="1933443"/>
                  <a:pt x="-468" y="4161711"/>
                  <a:pt x="21" y="6095154"/>
                </a:cubicBezTo>
                <a:lnTo>
                  <a:pt x="3138809" y="8153287"/>
                </a:lnTo>
                <a:lnTo>
                  <a:pt x="6377128" y="6115768"/>
                </a:lnTo>
                <a:cubicBezTo>
                  <a:pt x="6354397" y="4201962"/>
                  <a:pt x="6358473" y="1933970"/>
                  <a:pt x="6362548" y="11775"/>
                </a:cubicBezTo>
                <a:lnTo>
                  <a:pt x="7490" y="0"/>
                </a:lnTo>
                <a:close/>
              </a:path>
            </a:pathLst>
          </a:custGeom>
          <a:solidFill>
            <a:srgbClr val="005BBB"/>
          </a:solidFill>
          <a:ln>
            <a:noFill/>
          </a:ln>
          <a:effectLst>
            <a:outerShdw blurRad="215900" sx="102000" rotWithShape="0" algn="ctr" sy="102000">
              <a:srgbClr val="000000">
                <a:alpha val="31764"/>
              </a:srgbClr>
            </a:outerShdw>
          </a:effectLst>
        </p:spPr>
        <p:txBody>
          <a:bodyPr anchorCtr="0" anchor="t" bIns="457200" lIns="457200" spcFirstLastPara="1" rIns="457200" wrap="square" tIns="4572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7258" u="none" cap="none" strike="noStrike">
              <a:solidFill>
                <a:schemeClr val="dk1"/>
              </a:solidFill>
              <a:latin typeface="Arial Narrow"/>
              <a:ea typeface="Arial Narrow"/>
              <a:cs typeface="Arial Narrow"/>
              <a:sym typeface="Arial Narrow"/>
            </a:endParaRPr>
          </a:p>
        </p:txBody>
      </p:sp>
      <p:cxnSp>
        <p:nvCxnSpPr>
          <p:cNvPr id="12" name="Shape 12"/>
          <p:cNvCxnSpPr/>
          <p:nvPr/>
        </p:nvCxnSpPr>
        <p:spPr>
          <a:xfrm>
            <a:off x="11307763" y="8594725"/>
            <a:ext cx="914400" cy="914400"/>
          </a:xfrm>
          <a:prstGeom prst="straightConnector1">
            <a:avLst/>
          </a:prstGeom>
          <a:noFill/>
          <a:ln>
            <a:noFill/>
          </a:ln>
        </p:spPr>
      </p:cxnSp>
      <p:cxnSp>
        <p:nvCxnSpPr>
          <p:cNvPr id="13" name="Shape 13"/>
          <p:cNvCxnSpPr/>
          <p:nvPr/>
        </p:nvCxnSpPr>
        <p:spPr>
          <a:xfrm>
            <a:off x="21945600" y="7734300"/>
            <a:ext cx="0" cy="24269700"/>
          </a:xfrm>
          <a:prstGeom prst="straightConnector1">
            <a:avLst/>
          </a:prstGeom>
          <a:noFill/>
          <a:ln cap="flat" cmpd="sng" w="25400">
            <a:solidFill>
              <a:schemeClr val="dk1"/>
            </a:solidFill>
            <a:prstDash val="dash"/>
            <a:round/>
            <a:headEnd len="lg" w="lg" type="oval"/>
            <a:tailEnd len="lg" w="lg" type="oval"/>
          </a:ln>
        </p:spPr>
      </p:cxnSp>
      <p:cxnSp>
        <p:nvCxnSpPr>
          <p:cNvPr id="14" name="Shape 14"/>
          <p:cNvCxnSpPr/>
          <p:nvPr/>
        </p:nvCxnSpPr>
        <p:spPr>
          <a:xfrm>
            <a:off x="32705675" y="7734300"/>
            <a:ext cx="0" cy="24269700"/>
          </a:xfrm>
          <a:prstGeom prst="straightConnector1">
            <a:avLst/>
          </a:prstGeom>
          <a:noFill/>
          <a:ln cap="flat" cmpd="sng" w="25400">
            <a:solidFill>
              <a:schemeClr val="dk1"/>
            </a:solidFill>
            <a:prstDash val="dash"/>
            <a:round/>
            <a:headEnd len="lg" w="lg" type="oval"/>
            <a:tailEnd len="lg" w="lg" type="oval"/>
          </a:ln>
        </p:spPr>
      </p:cxnSp>
      <p:sp>
        <p:nvSpPr>
          <p:cNvPr id="15" name="Shape 15"/>
          <p:cNvSpPr txBox="1"/>
          <p:nvPr>
            <p:ph idx="1" type="body"/>
          </p:nvPr>
        </p:nvSpPr>
        <p:spPr>
          <a:xfrm>
            <a:off x="914400" y="7734300"/>
            <a:ext cx="9798050" cy="16301356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406400" lvl="0" marL="457200" marR="0" rtl="0" algn="l">
              <a:lnSpc>
                <a:spcPct val="164285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64285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406400" lvl="2" marL="1371600" marR="0" rtl="0" algn="l">
              <a:lnSpc>
                <a:spcPct val="164285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406400" lvl="3" marL="1828800" marR="0" rtl="0" algn="l">
              <a:lnSpc>
                <a:spcPct val="164285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406400" lvl="4" marL="2286000" marR="0" rtl="0" algn="l">
              <a:lnSpc>
                <a:spcPct val="164285"/>
              </a:lnSpc>
              <a:spcBef>
                <a:spcPts val="0"/>
              </a:spcBef>
              <a:spcAft>
                <a:spcPts val="0"/>
              </a:spcAft>
              <a:buClr>
                <a:srgbClr val="245EAC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" name="Shape 16"/>
          <p:cNvSpPr/>
          <p:nvPr>
            <p:ph idx="2" type="pic"/>
          </p:nvPr>
        </p:nvSpPr>
        <p:spPr>
          <a:xfrm>
            <a:off x="914400" y="24551641"/>
            <a:ext cx="9798050" cy="7452360"/>
          </a:xfrm>
          <a:prstGeom prst="rect">
            <a:avLst/>
          </a:prstGeom>
          <a:solidFill>
            <a:srgbClr val="D8D8D8"/>
          </a:solidFill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" name="Shape 17"/>
          <p:cNvSpPr/>
          <p:nvPr>
            <p:ph idx="3" type="pic"/>
          </p:nvPr>
        </p:nvSpPr>
        <p:spPr>
          <a:xfrm>
            <a:off x="33194625" y="19869150"/>
            <a:ext cx="9798050" cy="7452360"/>
          </a:xfrm>
          <a:prstGeom prst="rect">
            <a:avLst/>
          </a:prstGeom>
          <a:solidFill>
            <a:srgbClr val="D8D8D8"/>
          </a:solidFill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" name="Shape 18"/>
          <p:cNvSpPr txBox="1"/>
          <p:nvPr>
            <p:ph idx="4" type="body"/>
          </p:nvPr>
        </p:nvSpPr>
        <p:spPr>
          <a:xfrm>
            <a:off x="11674474" y="7734300"/>
            <a:ext cx="9798050" cy="2426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406400" lvl="0" marL="457200" marR="0" rtl="0" algn="l">
              <a:lnSpc>
                <a:spcPct val="164285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64285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406400" lvl="2" marL="1371600" marR="0" rtl="0" algn="l">
              <a:lnSpc>
                <a:spcPct val="164285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406400" lvl="3" marL="1828800" marR="0" rtl="0" algn="l">
              <a:lnSpc>
                <a:spcPct val="164285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406400" lvl="4" marL="2286000" marR="0" rtl="0" algn="l">
              <a:lnSpc>
                <a:spcPct val="164285"/>
              </a:lnSpc>
              <a:spcBef>
                <a:spcPts val="0"/>
              </a:spcBef>
              <a:spcAft>
                <a:spcPts val="0"/>
              </a:spcAft>
              <a:buClr>
                <a:srgbClr val="245EAC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" name="Shape 19"/>
          <p:cNvSpPr txBox="1"/>
          <p:nvPr>
            <p:ph idx="5" type="body"/>
          </p:nvPr>
        </p:nvSpPr>
        <p:spPr>
          <a:xfrm>
            <a:off x="22418677" y="7737764"/>
            <a:ext cx="9798050" cy="6975763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406400" lvl="0" marL="457200" marR="0" rtl="0" algn="l">
              <a:lnSpc>
                <a:spcPct val="164285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64285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406400" lvl="2" marL="1371600" marR="0" rtl="0" algn="l">
              <a:lnSpc>
                <a:spcPct val="164285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406400" lvl="3" marL="1828800" marR="0" rtl="0" algn="l">
              <a:lnSpc>
                <a:spcPct val="164285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406400" lvl="4" marL="2286000" marR="0" rtl="0" algn="l">
              <a:lnSpc>
                <a:spcPct val="164285"/>
              </a:lnSpc>
              <a:spcBef>
                <a:spcPts val="0"/>
              </a:spcBef>
              <a:spcAft>
                <a:spcPts val="0"/>
              </a:spcAft>
              <a:buClr>
                <a:srgbClr val="245EAC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" name="Shape 20"/>
          <p:cNvSpPr txBox="1"/>
          <p:nvPr>
            <p:ph idx="6" type="body"/>
          </p:nvPr>
        </p:nvSpPr>
        <p:spPr>
          <a:xfrm>
            <a:off x="33194625" y="7734300"/>
            <a:ext cx="9798050" cy="1130184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406400" lvl="0" marL="457200" marR="0" rtl="0" algn="l">
              <a:lnSpc>
                <a:spcPct val="164285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64285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406400" lvl="2" marL="1371600" marR="0" rtl="0" algn="l">
              <a:lnSpc>
                <a:spcPct val="164285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406400" lvl="3" marL="1828800" marR="0" rtl="0" algn="l">
              <a:lnSpc>
                <a:spcPct val="164285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406400" lvl="4" marL="2286000" marR="0" rtl="0" algn="l">
              <a:lnSpc>
                <a:spcPct val="164285"/>
              </a:lnSpc>
              <a:spcBef>
                <a:spcPts val="0"/>
              </a:spcBef>
              <a:spcAft>
                <a:spcPts val="0"/>
              </a:spcAft>
              <a:buClr>
                <a:srgbClr val="245EAC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" name="Shape 21"/>
          <p:cNvSpPr txBox="1"/>
          <p:nvPr>
            <p:ph idx="7" type="body"/>
          </p:nvPr>
        </p:nvSpPr>
        <p:spPr>
          <a:xfrm>
            <a:off x="33194625" y="28154516"/>
            <a:ext cx="9798050" cy="384948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406400" lvl="0" marL="457200" marR="0" rtl="0" algn="l">
              <a:lnSpc>
                <a:spcPct val="164285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64285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406400" lvl="2" marL="1371600" marR="0" rtl="0" algn="l">
              <a:lnSpc>
                <a:spcPct val="164285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406400" lvl="3" marL="1828800" marR="0" rtl="0" algn="l">
              <a:lnSpc>
                <a:spcPct val="164285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406400" lvl="4" marL="2286000" marR="0" rtl="0" algn="l">
              <a:lnSpc>
                <a:spcPct val="164285"/>
              </a:lnSpc>
              <a:spcBef>
                <a:spcPts val="0"/>
              </a:spcBef>
              <a:spcAft>
                <a:spcPts val="0"/>
              </a:spcAft>
              <a:buClr>
                <a:srgbClr val="245EAC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" name="Shape 22"/>
          <p:cNvSpPr/>
          <p:nvPr>
            <p:ph idx="8" type="chart"/>
          </p:nvPr>
        </p:nvSpPr>
        <p:spPr>
          <a:xfrm>
            <a:off x="22550434" y="15565077"/>
            <a:ext cx="9666291" cy="6942137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" name="Shape 23"/>
          <p:cNvSpPr txBox="1"/>
          <p:nvPr>
            <p:ph idx="9" type="body"/>
          </p:nvPr>
        </p:nvSpPr>
        <p:spPr>
          <a:xfrm>
            <a:off x="22550434" y="23432539"/>
            <a:ext cx="9798050" cy="8571461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406400" lvl="0" marL="457200" marR="0" rtl="0" algn="l">
              <a:lnSpc>
                <a:spcPct val="164285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64285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406400" lvl="2" marL="1371600" marR="0" rtl="0" algn="l">
              <a:lnSpc>
                <a:spcPct val="164285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406400" lvl="3" marL="1828800" marR="0" rtl="0" algn="l">
              <a:lnSpc>
                <a:spcPct val="164285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406400" lvl="4" marL="2286000" marR="0" rtl="0" algn="l">
              <a:lnSpc>
                <a:spcPct val="164285"/>
              </a:lnSpc>
              <a:spcBef>
                <a:spcPts val="0"/>
              </a:spcBef>
              <a:spcAft>
                <a:spcPts val="0"/>
              </a:spcAft>
              <a:buClr>
                <a:srgbClr val="245EAC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id="24" name="Shape 2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37084000" y="1174034"/>
            <a:ext cx="3860799" cy="3926795"/>
          </a:xfrm>
          <a:prstGeom prst="rect">
            <a:avLst/>
          </a:prstGeom>
          <a:noFill/>
          <a:ln>
            <a:noFill/>
          </a:ln>
        </p:spPr>
      </p:pic>
      <p:sp>
        <p:nvSpPr>
          <p:cNvPr id="25" name="Shape 25"/>
          <p:cNvSpPr/>
          <p:nvPr/>
        </p:nvSpPr>
        <p:spPr>
          <a:xfrm>
            <a:off x="36474413" y="-626633"/>
            <a:ext cx="4998992" cy="7820049"/>
          </a:xfrm>
          <a:custGeom>
            <a:pathLst>
              <a:path extrusionOk="0" h="7820381" w="6053486">
                <a:moveTo>
                  <a:pt x="0" y="17658"/>
                </a:moveTo>
                <a:cubicBezTo>
                  <a:pt x="489" y="1951101"/>
                  <a:pt x="9415" y="4144116"/>
                  <a:pt x="9904" y="6077559"/>
                </a:cubicBezTo>
                <a:lnTo>
                  <a:pt x="2990508" y="7820381"/>
                </a:lnTo>
                <a:cubicBezTo>
                  <a:pt x="4063991" y="7243515"/>
                  <a:pt x="4979291" y="6710193"/>
                  <a:pt x="6052774" y="6133327"/>
                </a:cubicBezTo>
                <a:cubicBezTo>
                  <a:pt x="6056849" y="4211132"/>
                  <a:pt x="6041942" y="1922195"/>
                  <a:pt x="6046017" y="0"/>
                </a:cubicBezTo>
                <a:lnTo>
                  <a:pt x="0" y="17658"/>
                </a:lnTo>
                <a:close/>
              </a:path>
            </a:pathLst>
          </a:custGeom>
          <a:noFill/>
          <a:ln cap="sq" cmpd="sng" w="31750">
            <a:solidFill>
              <a:schemeClr val="lt1"/>
            </a:solidFill>
            <a:prstDash val="dash"/>
            <a:bevel/>
            <a:headEnd len="sm" w="sm" type="none"/>
            <a:tailEnd len="sm" w="sm" type="none"/>
          </a:ln>
          <a:effectLst>
            <a:outerShdw blurRad="457200" sx="102000" rotWithShape="0" algn="t" dir="3900000" dist="38100" sy="102000">
              <a:srgbClr val="000000">
                <a:alpha val="37647"/>
              </a:srgbClr>
            </a:outerShdw>
          </a:effectLst>
        </p:spPr>
        <p:txBody>
          <a:bodyPr anchorCtr="0" anchor="t" bIns="457200" lIns="457200" spcFirstLastPara="1" rIns="457200" wrap="square" tIns="4572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7258" u="none" cap="none" strike="noStrike">
              <a:solidFill>
                <a:schemeClr val="dk1"/>
              </a:solidFill>
              <a:latin typeface="Arial Narrow"/>
              <a:ea typeface="Arial Narrow"/>
              <a:cs typeface="Arial Narrow"/>
              <a:sym typeface="Arial Narrow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 Background">
  <p:cSld name="Blank Background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Shape 27"/>
          <p:cNvSpPr/>
          <p:nvPr/>
        </p:nvSpPr>
        <p:spPr>
          <a:xfrm>
            <a:off x="0" y="5486400"/>
            <a:ext cx="43891199" cy="27432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7258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8" name="Shape 28"/>
          <p:cNvCxnSpPr/>
          <p:nvPr/>
        </p:nvCxnSpPr>
        <p:spPr>
          <a:xfrm>
            <a:off x="11185525" y="7734300"/>
            <a:ext cx="0" cy="24269700"/>
          </a:xfrm>
          <a:prstGeom prst="straightConnector1">
            <a:avLst/>
          </a:prstGeom>
          <a:noFill/>
          <a:ln cap="flat" cmpd="sng" w="25400">
            <a:solidFill>
              <a:schemeClr val="dk1"/>
            </a:solidFill>
            <a:prstDash val="dash"/>
            <a:round/>
            <a:headEnd len="lg" w="lg" type="oval"/>
            <a:tailEnd len="lg" w="lg" type="oval"/>
          </a:ln>
        </p:spPr>
      </p:cxnSp>
      <p:sp>
        <p:nvSpPr>
          <p:cNvPr id="29" name="Shape 29"/>
          <p:cNvSpPr/>
          <p:nvPr/>
        </p:nvSpPr>
        <p:spPr>
          <a:xfrm>
            <a:off x="35980294" y="-338463"/>
            <a:ext cx="5987231" cy="8152937"/>
          </a:xfrm>
          <a:custGeom>
            <a:pathLst>
              <a:path extrusionOk="0" h="8153287" w="6377128">
                <a:moveTo>
                  <a:pt x="7490" y="0"/>
                </a:moveTo>
                <a:cubicBezTo>
                  <a:pt x="7979" y="1933443"/>
                  <a:pt x="-468" y="4161711"/>
                  <a:pt x="21" y="6095154"/>
                </a:cubicBezTo>
                <a:lnTo>
                  <a:pt x="3138809" y="8153287"/>
                </a:lnTo>
                <a:lnTo>
                  <a:pt x="6377128" y="6115768"/>
                </a:lnTo>
                <a:cubicBezTo>
                  <a:pt x="6354397" y="4201962"/>
                  <a:pt x="6358473" y="1933970"/>
                  <a:pt x="6362548" y="11775"/>
                </a:cubicBezTo>
                <a:lnTo>
                  <a:pt x="7490" y="0"/>
                </a:lnTo>
                <a:close/>
              </a:path>
            </a:pathLst>
          </a:custGeom>
          <a:solidFill>
            <a:srgbClr val="005BBB"/>
          </a:solidFill>
          <a:ln>
            <a:noFill/>
          </a:ln>
          <a:effectLst>
            <a:outerShdw blurRad="215900" sx="102000" rotWithShape="0" algn="ctr" sy="102000">
              <a:srgbClr val="000000">
                <a:alpha val="31764"/>
              </a:srgbClr>
            </a:outerShdw>
          </a:effectLst>
        </p:spPr>
        <p:txBody>
          <a:bodyPr anchorCtr="0" anchor="t" bIns="457200" lIns="457200" spcFirstLastPara="1" rIns="457200" wrap="square" tIns="4572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7258" u="none" cap="none" strike="noStrike">
              <a:solidFill>
                <a:schemeClr val="dk1"/>
              </a:solidFill>
              <a:latin typeface="Arial Narrow"/>
              <a:ea typeface="Arial Narrow"/>
              <a:cs typeface="Arial Narrow"/>
              <a:sym typeface="Arial Narrow"/>
            </a:endParaRPr>
          </a:p>
        </p:txBody>
      </p:sp>
      <p:cxnSp>
        <p:nvCxnSpPr>
          <p:cNvPr id="30" name="Shape 30"/>
          <p:cNvCxnSpPr/>
          <p:nvPr/>
        </p:nvCxnSpPr>
        <p:spPr>
          <a:xfrm>
            <a:off x="11307763" y="8594725"/>
            <a:ext cx="914400" cy="914400"/>
          </a:xfrm>
          <a:prstGeom prst="straightConnector1">
            <a:avLst/>
          </a:prstGeom>
          <a:noFill/>
          <a:ln>
            <a:noFill/>
          </a:ln>
        </p:spPr>
      </p:cxnSp>
      <p:cxnSp>
        <p:nvCxnSpPr>
          <p:cNvPr id="31" name="Shape 31"/>
          <p:cNvCxnSpPr/>
          <p:nvPr/>
        </p:nvCxnSpPr>
        <p:spPr>
          <a:xfrm>
            <a:off x="21945600" y="7734300"/>
            <a:ext cx="0" cy="24269700"/>
          </a:xfrm>
          <a:prstGeom prst="straightConnector1">
            <a:avLst/>
          </a:prstGeom>
          <a:noFill/>
          <a:ln cap="flat" cmpd="sng" w="25400">
            <a:solidFill>
              <a:schemeClr val="dk1"/>
            </a:solidFill>
            <a:prstDash val="dash"/>
            <a:round/>
            <a:headEnd len="lg" w="lg" type="oval"/>
            <a:tailEnd len="lg" w="lg" type="oval"/>
          </a:ln>
        </p:spPr>
      </p:cxnSp>
      <p:cxnSp>
        <p:nvCxnSpPr>
          <p:cNvPr id="32" name="Shape 32"/>
          <p:cNvCxnSpPr/>
          <p:nvPr/>
        </p:nvCxnSpPr>
        <p:spPr>
          <a:xfrm>
            <a:off x="32705675" y="7734300"/>
            <a:ext cx="0" cy="24269700"/>
          </a:xfrm>
          <a:prstGeom prst="straightConnector1">
            <a:avLst/>
          </a:prstGeom>
          <a:noFill/>
          <a:ln cap="flat" cmpd="sng" w="25400">
            <a:solidFill>
              <a:schemeClr val="dk1"/>
            </a:solidFill>
            <a:prstDash val="dash"/>
            <a:round/>
            <a:headEnd len="lg" w="lg" type="oval"/>
            <a:tailEnd len="lg" w="lg" type="oval"/>
          </a:ln>
        </p:spPr>
      </p:cxnSp>
      <p:sp>
        <p:nvSpPr>
          <p:cNvPr id="33" name="Shape 33"/>
          <p:cNvSpPr txBox="1"/>
          <p:nvPr>
            <p:ph idx="1" type="body"/>
          </p:nvPr>
        </p:nvSpPr>
        <p:spPr>
          <a:xfrm>
            <a:off x="914400" y="7734300"/>
            <a:ext cx="9798050" cy="16301356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406400" lvl="0" marL="457200" marR="0" rtl="0" algn="l">
              <a:lnSpc>
                <a:spcPct val="164285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64285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406400" lvl="2" marL="1371600" marR="0" rtl="0" algn="l">
              <a:lnSpc>
                <a:spcPct val="164285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406400" lvl="3" marL="1828800" marR="0" rtl="0" algn="l">
              <a:lnSpc>
                <a:spcPct val="164285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406400" lvl="4" marL="2286000" marR="0" rtl="0" algn="l">
              <a:lnSpc>
                <a:spcPct val="164285"/>
              </a:lnSpc>
              <a:spcBef>
                <a:spcPts val="0"/>
              </a:spcBef>
              <a:spcAft>
                <a:spcPts val="0"/>
              </a:spcAft>
              <a:buClr>
                <a:srgbClr val="245EAC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" name="Shape 34"/>
          <p:cNvSpPr/>
          <p:nvPr>
            <p:ph idx="2" type="pic"/>
          </p:nvPr>
        </p:nvSpPr>
        <p:spPr>
          <a:xfrm>
            <a:off x="914400" y="24551641"/>
            <a:ext cx="9798050" cy="7452360"/>
          </a:xfrm>
          <a:prstGeom prst="rect">
            <a:avLst/>
          </a:prstGeom>
          <a:solidFill>
            <a:srgbClr val="D8D8D8"/>
          </a:solidFill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" name="Shape 35"/>
          <p:cNvSpPr/>
          <p:nvPr>
            <p:ph idx="3" type="pic"/>
          </p:nvPr>
        </p:nvSpPr>
        <p:spPr>
          <a:xfrm>
            <a:off x="33194625" y="19869150"/>
            <a:ext cx="9798050" cy="7452360"/>
          </a:xfrm>
          <a:prstGeom prst="rect">
            <a:avLst/>
          </a:prstGeom>
          <a:solidFill>
            <a:srgbClr val="D8D8D8"/>
          </a:solidFill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6" name="Shape 36"/>
          <p:cNvSpPr txBox="1"/>
          <p:nvPr>
            <p:ph idx="4" type="body"/>
          </p:nvPr>
        </p:nvSpPr>
        <p:spPr>
          <a:xfrm>
            <a:off x="11674474" y="7734300"/>
            <a:ext cx="9798050" cy="2426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406400" lvl="0" marL="457200" marR="0" rtl="0" algn="l">
              <a:lnSpc>
                <a:spcPct val="164285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64285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406400" lvl="2" marL="1371600" marR="0" rtl="0" algn="l">
              <a:lnSpc>
                <a:spcPct val="164285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406400" lvl="3" marL="1828800" marR="0" rtl="0" algn="l">
              <a:lnSpc>
                <a:spcPct val="164285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406400" lvl="4" marL="2286000" marR="0" rtl="0" algn="l">
              <a:lnSpc>
                <a:spcPct val="164285"/>
              </a:lnSpc>
              <a:spcBef>
                <a:spcPts val="0"/>
              </a:spcBef>
              <a:spcAft>
                <a:spcPts val="0"/>
              </a:spcAft>
              <a:buClr>
                <a:srgbClr val="245EAC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7" name="Shape 37"/>
          <p:cNvSpPr txBox="1"/>
          <p:nvPr>
            <p:ph idx="5" type="body"/>
          </p:nvPr>
        </p:nvSpPr>
        <p:spPr>
          <a:xfrm>
            <a:off x="22418677" y="7737764"/>
            <a:ext cx="9798050" cy="6975763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406400" lvl="0" marL="457200" marR="0" rtl="0" algn="l">
              <a:lnSpc>
                <a:spcPct val="164285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64285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406400" lvl="2" marL="1371600" marR="0" rtl="0" algn="l">
              <a:lnSpc>
                <a:spcPct val="164285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406400" lvl="3" marL="1828800" marR="0" rtl="0" algn="l">
              <a:lnSpc>
                <a:spcPct val="164285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406400" lvl="4" marL="2286000" marR="0" rtl="0" algn="l">
              <a:lnSpc>
                <a:spcPct val="164285"/>
              </a:lnSpc>
              <a:spcBef>
                <a:spcPts val="0"/>
              </a:spcBef>
              <a:spcAft>
                <a:spcPts val="0"/>
              </a:spcAft>
              <a:buClr>
                <a:srgbClr val="245EAC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8" name="Shape 38"/>
          <p:cNvSpPr txBox="1"/>
          <p:nvPr>
            <p:ph idx="6" type="body"/>
          </p:nvPr>
        </p:nvSpPr>
        <p:spPr>
          <a:xfrm>
            <a:off x="33194625" y="7734300"/>
            <a:ext cx="9798050" cy="1130184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406400" lvl="0" marL="457200" marR="0" rtl="0" algn="l">
              <a:lnSpc>
                <a:spcPct val="164285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64285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406400" lvl="2" marL="1371600" marR="0" rtl="0" algn="l">
              <a:lnSpc>
                <a:spcPct val="164285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406400" lvl="3" marL="1828800" marR="0" rtl="0" algn="l">
              <a:lnSpc>
                <a:spcPct val="164285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406400" lvl="4" marL="2286000" marR="0" rtl="0" algn="l">
              <a:lnSpc>
                <a:spcPct val="164285"/>
              </a:lnSpc>
              <a:spcBef>
                <a:spcPts val="0"/>
              </a:spcBef>
              <a:spcAft>
                <a:spcPts val="0"/>
              </a:spcAft>
              <a:buClr>
                <a:srgbClr val="245EAC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9" name="Shape 39"/>
          <p:cNvSpPr txBox="1"/>
          <p:nvPr>
            <p:ph idx="7" type="body"/>
          </p:nvPr>
        </p:nvSpPr>
        <p:spPr>
          <a:xfrm>
            <a:off x="33194625" y="28154516"/>
            <a:ext cx="9798050" cy="384948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406400" lvl="0" marL="457200" marR="0" rtl="0" algn="l">
              <a:lnSpc>
                <a:spcPct val="164285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64285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406400" lvl="2" marL="1371600" marR="0" rtl="0" algn="l">
              <a:lnSpc>
                <a:spcPct val="164285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406400" lvl="3" marL="1828800" marR="0" rtl="0" algn="l">
              <a:lnSpc>
                <a:spcPct val="164285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406400" lvl="4" marL="2286000" marR="0" rtl="0" algn="l">
              <a:lnSpc>
                <a:spcPct val="164285"/>
              </a:lnSpc>
              <a:spcBef>
                <a:spcPts val="0"/>
              </a:spcBef>
              <a:spcAft>
                <a:spcPts val="0"/>
              </a:spcAft>
              <a:buClr>
                <a:srgbClr val="245EAC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0" name="Shape 40"/>
          <p:cNvSpPr/>
          <p:nvPr>
            <p:ph idx="8" type="chart"/>
          </p:nvPr>
        </p:nvSpPr>
        <p:spPr>
          <a:xfrm>
            <a:off x="22550434" y="15565077"/>
            <a:ext cx="9666291" cy="6942137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1" name="Shape 41"/>
          <p:cNvSpPr txBox="1"/>
          <p:nvPr>
            <p:ph idx="9" type="body"/>
          </p:nvPr>
        </p:nvSpPr>
        <p:spPr>
          <a:xfrm>
            <a:off x="22550434" y="23432539"/>
            <a:ext cx="9798050" cy="8571461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406400" lvl="0" marL="457200" marR="0" rtl="0" algn="l">
              <a:lnSpc>
                <a:spcPct val="164285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64285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406400" lvl="2" marL="1371600" marR="0" rtl="0" algn="l">
              <a:lnSpc>
                <a:spcPct val="164285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406400" lvl="3" marL="1828800" marR="0" rtl="0" algn="l">
              <a:lnSpc>
                <a:spcPct val="164285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406400" lvl="4" marL="2286000" marR="0" rtl="0" algn="l">
              <a:lnSpc>
                <a:spcPct val="164285"/>
              </a:lnSpc>
              <a:spcBef>
                <a:spcPts val="0"/>
              </a:spcBef>
              <a:spcAft>
                <a:spcPts val="0"/>
              </a:spcAft>
              <a:buClr>
                <a:srgbClr val="245EAC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2" name="Shape 42"/>
          <p:cNvSpPr/>
          <p:nvPr/>
        </p:nvSpPr>
        <p:spPr>
          <a:xfrm>
            <a:off x="36474413" y="-626633"/>
            <a:ext cx="4998992" cy="7820049"/>
          </a:xfrm>
          <a:custGeom>
            <a:pathLst>
              <a:path extrusionOk="0" h="7820381" w="6053486">
                <a:moveTo>
                  <a:pt x="0" y="17658"/>
                </a:moveTo>
                <a:cubicBezTo>
                  <a:pt x="489" y="1951101"/>
                  <a:pt x="9415" y="4144116"/>
                  <a:pt x="9904" y="6077559"/>
                </a:cubicBezTo>
                <a:lnTo>
                  <a:pt x="2990508" y="7820381"/>
                </a:lnTo>
                <a:cubicBezTo>
                  <a:pt x="4063991" y="7243515"/>
                  <a:pt x="4979291" y="6710193"/>
                  <a:pt x="6052774" y="6133327"/>
                </a:cubicBezTo>
                <a:cubicBezTo>
                  <a:pt x="6056849" y="4211132"/>
                  <a:pt x="6041942" y="1922195"/>
                  <a:pt x="6046017" y="0"/>
                </a:cubicBezTo>
                <a:lnTo>
                  <a:pt x="0" y="17658"/>
                </a:lnTo>
                <a:close/>
              </a:path>
            </a:pathLst>
          </a:custGeom>
          <a:noFill/>
          <a:ln cap="sq" cmpd="sng" w="31750">
            <a:solidFill>
              <a:schemeClr val="lt1"/>
            </a:solidFill>
            <a:prstDash val="dash"/>
            <a:bevel/>
            <a:headEnd len="sm" w="sm" type="none"/>
            <a:tailEnd len="sm" w="sm" type="none"/>
          </a:ln>
          <a:effectLst>
            <a:outerShdw blurRad="457200" sx="102000" rotWithShape="0" algn="t" dir="3900000" dist="38100" sy="102000">
              <a:srgbClr val="000000">
                <a:alpha val="37647"/>
              </a:srgbClr>
            </a:outerShdw>
          </a:effectLst>
        </p:spPr>
        <p:txBody>
          <a:bodyPr anchorCtr="0" anchor="t" bIns="457200" lIns="457200" spcFirstLastPara="1" rIns="457200" wrap="square" tIns="4572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7258" u="none" cap="none" strike="noStrike">
              <a:solidFill>
                <a:schemeClr val="dk1"/>
              </a:solidFill>
              <a:latin typeface="Arial Narrow"/>
              <a:ea typeface="Arial Narrow"/>
              <a:cs typeface="Arial Narrow"/>
              <a:sym typeface="Arial Narrow"/>
            </a:endParaRPr>
          </a:p>
        </p:txBody>
      </p:sp>
      <p:pic>
        <p:nvPicPr>
          <p:cNvPr id="43" name="Shape 4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37084000" y="1174034"/>
            <a:ext cx="3860799" cy="392679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Shape 6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0" y="0"/>
            <a:ext cx="43891200" cy="32918400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Shape 7"/>
          <p:cNvSpPr/>
          <p:nvPr/>
        </p:nvSpPr>
        <p:spPr>
          <a:xfrm>
            <a:off x="0" y="0"/>
            <a:ext cx="43891199" cy="5486400"/>
          </a:xfrm>
          <a:prstGeom prst="rect">
            <a:avLst/>
          </a:prstGeom>
          <a:solidFill>
            <a:srgbClr val="005BBB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9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8" name="Shape 8"/>
          <p:cNvCxnSpPr/>
          <p:nvPr/>
        </p:nvCxnSpPr>
        <p:spPr>
          <a:xfrm>
            <a:off x="-566057" y="4920343"/>
            <a:ext cx="44849144" cy="0"/>
          </a:xfrm>
          <a:prstGeom prst="straightConnector1">
            <a:avLst/>
          </a:prstGeom>
          <a:noFill/>
          <a:ln cap="flat" cmpd="sng" w="31750">
            <a:solidFill>
              <a:schemeClr val="lt1"/>
            </a:solidFill>
            <a:prstDash val="dash"/>
            <a:round/>
            <a:headEnd len="sm" w="sm" type="none"/>
            <a:tailEnd len="sm" w="sm" type="none"/>
          </a:ln>
        </p:spPr>
      </p:cxn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2"/>
    <p:sldLayoutId id="2147483649" r:id="rId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4.png"/><Relationship Id="rId4" Type="http://schemas.openxmlformats.org/officeDocument/2006/relationships/image" Target="../media/image3.png"/><Relationship Id="rId11" Type="http://schemas.openxmlformats.org/officeDocument/2006/relationships/image" Target="../media/image6.png"/><Relationship Id="rId10" Type="http://schemas.openxmlformats.org/officeDocument/2006/relationships/image" Target="../media/image7.png"/><Relationship Id="rId12" Type="http://schemas.openxmlformats.org/officeDocument/2006/relationships/image" Target="../media/image12.png"/><Relationship Id="rId9" Type="http://schemas.openxmlformats.org/officeDocument/2006/relationships/image" Target="../media/image10.png"/><Relationship Id="rId5" Type="http://schemas.openxmlformats.org/officeDocument/2006/relationships/image" Target="../media/image8.png"/><Relationship Id="rId6" Type="http://schemas.openxmlformats.org/officeDocument/2006/relationships/image" Target="../media/image11.png"/><Relationship Id="rId7" Type="http://schemas.openxmlformats.org/officeDocument/2006/relationships/image" Target="../media/image5.png"/><Relationship Id="rId8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FFFFFF"/>
        </a:solidFill>
      </p:bgPr>
    </p:bg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Shape 48"/>
          <p:cNvSpPr/>
          <p:nvPr/>
        </p:nvSpPr>
        <p:spPr>
          <a:xfrm>
            <a:off x="946150" y="1550522"/>
            <a:ext cx="41224199" cy="3154496"/>
          </a:xfrm>
          <a:prstGeom prst="rect">
            <a:avLst/>
          </a:prstGeom>
          <a:noFill/>
          <a:ln>
            <a:noFill/>
          </a:ln>
        </p:spPr>
        <p:txBody>
          <a:bodyPr anchorCtr="0" anchor="t" bIns="45600" lIns="91225" spcFirstLastPara="1" rIns="91225" wrap="square" tIns="456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8800">
                <a:solidFill>
                  <a:srgbClr val="FFFFFF"/>
                </a:solidFill>
              </a:rPr>
              <a:t>IMAGE CAPTION GENERATION </a:t>
            </a:r>
            <a:endParaRPr b="1"/>
          </a:p>
          <a:p>
            <a:pPr indent="0" lvl="0" marL="0" marR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4400">
                <a:solidFill>
                  <a:srgbClr val="FFFFFF"/>
                </a:solidFill>
              </a:rPr>
              <a:t>CSE 628 - NATURAL LANGUAGE PROCESSING  </a:t>
            </a:r>
            <a:endParaRPr/>
          </a:p>
          <a:p>
            <a:pPr indent="0" lvl="0" marL="0" marR="0" rtl="0" algn="l">
              <a:spcBef>
                <a:spcPts val="3600"/>
              </a:spcBef>
              <a:spcAft>
                <a:spcPts val="0"/>
              </a:spcAft>
              <a:buNone/>
            </a:pPr>
            <a:r>
              <a:rPr lang="en-US" sz="4800">
                <a:solidFill>
                  <a:srgbClr val="FFFFFF"/>
                </a:solidFill>
              </a:rPr>
              <a:t>AISHWARYA DANOJI - 111493647 , KIRANMAYI KASARAPU- 111447596 ,  RAHUL BHANSALI - 111401451</a:t>
            </a:r>
            <a:endParaRPr sz="4800"/>
          </a:p>
        </p:txBody>
      </p:sp>
      <p:sp>
        <p:nvSpPr>
          <p:cNvPr id="49" name="Shape 49"/>
          <p:cNvSpPr txBox="1"/>
          <p:nvPr/>
        </p:nvSpPr>
        <p:spPr>
          <a:xfrm>
            <a:off x="914400" y="7734300"/>
            <a:ext cx="9829800" cy="5381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9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" name="Shape 50"/>
          <p:cNvSpPr txBox="1"/>
          <p:nvPr/>
        </p:nvSpPr>
        <p:spPr>
          <a:xfrm>
            <a:off x="940700" y="7200307"/>
            <a:ext cx="9829800" cy="830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4800" u="none" cap="none" strike="noStrike">
                <a:solidFill>
                  <a:srgbClr val="005BBB"/>
                </a:solidFill>
                <a:latin typeface="Arial"/>
                <a:ea typeface="Arial"/>
                <a:cs typeface="Arial"/>
                <a:sym typeface="Arial"/>
              </a:rPr>
              <a:t>Introduction</a:t>
            </a:r>
            <a:endParaRPr/>
          </a:p>
        </p:txBody>
      </p:sp>
      <p:sp>
        <p:nvSpPr>
          <p:cNvPr id="51" name="Shape 51"/>
          <p:cNvSpPr txBox="1"/>
          <p:nvPr/>
        </p:nvSpPr>
        <p:spPr>
          <a:xfrm>
            <a:off x="858250" y="8272475"/>
            <a:ext cx="9829800" cy="49437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just">
              <a:lnSpc>
                <a:spcPct val="14736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800"/>
              <a:t>Image Captioning  is a fundamental problem in artificial intelligence that connects computer vision and natural language processing. The common approach that has been explored in most of the research is CNN + RNN based models. </a:t>
            </a:r>
            <a:endParaRPr b="0" i="0" sz="380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2" name="Shape 52"/>
          <p:cNvSpPr txBox="1"/>
          <p:nvPr/>
        </p:nvSpPr>
        <p:spPr>
          <a:xfrm>
            <a:off x="858250" y="13547013"/>
            <a:ext cx="9829800" cy="831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4800" u="none" cap="none" strike="noStrike">
                <a:solidFill>
                  <a:srgbClr val="005BBB"/>
                </a:solidFill>
                <a:latin typeface="Arial"/>
                <a:ea typeface="Arial"/>
                <a:cs typeface="Arial"/>
                <a:sym typeface="Arial"/>
              </a:rPr>
              <a:t>M</a:t>
            </a:r>
            <a:r>
              <a:rPr b="1" lang="en-US" sz="4800">
                <a:solidFill>
                  <a:srgbClr val="005BBB"/>
                </a:solidFill>
              </a:rPr>
              <a:t>otivation</a:t>
            </a:r>
            <a:endParaRPr b="1" i="0" sz="4800" u="none" cap="none" strike="noStrike">
              <a:solidFill>
                <a:srgbClr val="005BBB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3" name="Shape 53"/>
          <p:cNvSpPr txBox="1"/>
          <p:nvPr/>
        </p:nvSpPr>
        <p:spPr>
          <a:xfrm>
            <a:off x="858250" y="14475757"/>
            <a:ext cx="9829800" cy="49437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just">
              <a:lnSpc>
                <a:spcPct val="147368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lang="en-US" sz="3800"/>
              <a:t>Image captioning task requires </a:t>
            </a:r>
            <a:r>
              <a:rPr lang="en-US" sz="3800"/>
              <a:t>mimicking the exceptional human ability to compress huge amount of salient visual information into descriptive language. Also a single image can have multiple correct captions.</a:t>
            </a:r>
            <a:endParaRPr b="0" i="0" sz="280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4" name="Shape 54"/>
          <p:cNvSpPr txBox="1"/>
          <p:nvPr/>
        </p:nvSpPr>
        <p:spPr>
          <a:xfrm>
            <a:off x="11783050" y="7200304"/>
            <a:ext cx="9829800" cy="830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4800">
                <a:solidFill>
                  <a:srgbClr val="005BBB"/>
                </a:solidFill>
              </a:rPr>
              <a:t>Implementation Diagrams </a:t>
            </a:r>
            <a:endParaRPr b="1" i="0" sz="4800" u="none" cap="none" strike="noStrike">
              <a:solidFill>
                <a:srgbClr val="005BBB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5" name="Shape 55"/>
          <p:cNvSpPr txBox="1"/>
          <p:nvPr/>
        </p:nvSpPr>
        <p:spPr>
          <a:xfrm>
            <a:off x="11712697" y="22819150"/>
            <a:ext cx="9741900" cy="831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4800" u="none" cap="none" strike="noStrike">
                <a:solidFill>
                  <a:srgbClr val="005BBB"/>
                </a:solidFill>
                <a:latin typeface="Arial"/>
                <a:ea typeface="Arial"/>
                <a:cs typeface="Arial"/>
                <a:sym typeface="Arial"/>
              </a:rPr>
              <a:t>Results</a:t>
            </a:r>
            <a:endParaRPr b="1" i="0" sz="4800" u="none" cap="none" strike="noStrike">
              <a:solidFill>
                <a:srgbClr val="005BBB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6" name="Shape 56"/>
          <p:cNvSpPr txBox="1"/>
          <p:nvPr/>
        </p:nvSpPr>
        <p:spPr>
          <a:xfrm>
            <a:off x="33193550" y="28631688"/>
            <a:ext cx="10344000" cy="830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4800" u="none" cap="none" strike="noStrike">
                <a:solidFill>
                  <a:srgbClr val="005BBB"/>
                </a:solidFill>
                <a:latin typeface="Arial"/>
                <a:ea typeface="Arial"/>
                <a:cs typeface="Arial"/>
                <a:sym typeface="Arial"/>
              </a:rPr>
              <a:t>Conclusion</a:t>
            </a:r>
            <a:endParaRPr b="1" i="0" sz="4800" u="none" cap="none" strike="noStrike">
              <a:solidFill>
                <a:srgbClr val="005BBB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7" name="Shape 57"/>
          <p:cNvSpPr txBox="1"/>
          <p:nvPr/>
        </p:nvSpPr>
        <p:spPr>
          <a:xfrm>
            <a:off x="33146450" y="29533621"/>
            <a:ext cx="9829800" cy="3154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200">
                <a:solidFill>
                  <a:srgbClr val="005BBB"/>
                </a:solidFill>
              </a:rPr>
              <a:t>We evaluated performance of different models and found that Attention based image captioning gives the best result. We reached State of the Art performances on </a:t>
            </a:r>
            <a:r>
              <a:rPr b="1" lang="en-US" sz="3200">
                <a:solidFill>
                  <a:srgbClr val="005BBB"/>
                </a:solidFill>
              </a:rPr>
              <a:t>Flickr8k</a:t>
            </a:r>
            <a:r>
              <a:rPr b="1" lang="en-US" sz="3200">
                <a:solidFill>
                  <a:srgbClr val="005BBB"/>
                </a:solidFill>
              </a:rPr>
              <a:t> dataset using CNN-BRNN model.</a:t>
            </a:r>
            <a:endParaRPr b="1" i="0" sz="3200" u="none" cap="none" strike="noStrike">
              <a:solidFill>
                <a:srgbClr val="005BBB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58" name="Shape 58"/>
          <p:cNvCxnSpPr/>
          <p:nvPr/>
        </p:nvCxnSpPr>
        <p:spPr>
          <a:xfrm>
            <a:off x="881050" y="13450197"/>
            <a:ext cx="9784200" cy="0"/>
          </a:xfrm>
          <a:prstGeom prst="straightConnector1">
            <a:avLst/>
          </a:prstGeom>
          <a:noFill/>
          <a:ln cap="flat" cmpd="sng" w="25400">
            <a:solidFill>
              <a:schemeClr val="dk1"/>
            </a:solidFill>
            <a:prstDash val="dash"/>
            <a:round/>
            <a:headEnd len="sm" w="sm" type="none"/>
            <a:tailEnd len="sm" w="sm" type="none"/>
          </a:ln>
        </p:spPr>
      </p:cxnSp>
      <p:cxnSp>
        <p:nvCxnSpPr>
          <p:cNvPr id="59" name="Shape 59"/>
          <p:cNvCxnSpPr/>
          <p:nvPr/>
        </p:nvCxnSpPr>
        <p:spPr>
          <a:xfrm>
            <a:off x="22330763" y="22532220"/>
            <a:ext cx="9784200" cy="0"/>
          </a:xfrm>
          <a:prstGeom prst="straightConnector1">
            <a:avLst/>
          </a:prstGeom>
          <a:noFill/>
          <a:ln cap="flat" cmpd="sng" w="25400">
            <a:solidFill>
              <a:schemeClr val="dk1"/>
            </a:solidFill>
            <a:prstDash val="dash"/>
            <a:round/>
            <a:headEnd len="sm" w="sm" type="none"/>
            <a:tailEnd len="sm" w="sm" type="none"/>
          </a:ln>
        </p:spPr>
      </p:cxnSp>
      <p:sp>
        <p:nvSpPr>
          <p:cNvPr id="60" name="Shape 60"/>
          <p:cNvSpPr txBox="1"/>
          <p:nvPr/>
        </p:nvSpPr>
        <p:spPr>
          <a:xfrm>
            <a:off x="33107225" y="7725095"/>
            <a:ext cx="9791700" cy="831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4800">
                <a:solidFill>
                  <a:srgbClr val="005BBB"/>
                </a:solidFill>
              </a:rPr>
              <a:t>Analysis</a:t>
            </a:r>
            <a:endParaRPr b="1" i="0" sz="4800" u="none" cap="none" strike="noStrike">
              <a:solidFill>
                <a:srgbClr val="005BBB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1" name="Shape 61"/>
          <p:cNvSpPr txBox="1"/>
          <p:nvPr/>
        </p:nvSpPr>
        <p:spPr>
          <a:xfrm>
            <a:off x="22330766" y="16899914"/>
            <a:ext cx="9784080" cy="5632311"/>
          </a:xfrm>
          <a:prstGeom prst="rect">
            <a:avLst/>
          </a:prstGeom>
          <a:solidFill>
            <a:schemeClr val="lt1">
              <a:alpha val="62745"/>
            </a:schemeClr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64285"/>
              </a:lnSpc>
              <a:spcBef>
                <a:spcPts val="18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" name="Shape 62"/>
          <p:cNvSpPr txBox="1"/>
          <p:nvPr/>
        </p:nvSpPr>
        <p:spPr>
          <a:xfrm>
            <a:off x="33146444" y="8763348"/>
            <a:ext cx="9829800" cy="8530500"/>
          </a:xfrm>
          <a:prstGeom prst="rect">
            <a:avLst/>
          </a:prstGeom>
          <a:solidFill>
            <a:schemeClr val="lt1">
              <a:alpha val="62745"/>
            </a:schemeClr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457200" marR="0" rtl="0" algn="l">
              <a:lnSpc>
                <a:spcPct val="164285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234950" lvl="1" marL="914400" marR="0" rtl="0" algn="l">
              <a:lnSpc>
                <a:spcPct val="164285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Font typeface="Arial"/>
              <a:buNone/>
            </a:pPr>
            <a:r>
              <a:t/>
            </a:r>
            <a:endParaRPr b="0" i="0" sz="2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63" name="Shape 63"/>
          <p:cNvCxnSpPr/>
          <p:nvPr/>
        </p:nvCxnSpPr>
        <p:spPr>
          <a:xfrm>
            <a:off x="33110969" y="28269148"/>
            <a:ext cx="9784200" cy="0"/>
          </a:xfrm>
          <a:prstGeom prst="straightConnector1">
            <a:avLst/>
          </a:prstGeom>
          <a:noFill/>
          <a:ln cap="flat" cmpd="sng" w="25400">
            <a:solidFill>
              <a:schemeClr val="dk1"/>
            </a:solidFill>
            <a:prstDash val="dash"/>
            <a:round/>
            <a:headEnd len="sm" w="sm" type="none"/>
            <a:tailEnd len="sm" w="sm" type="none"/>
          </a:ln>
        </p:spPr>
      </p:cxnSp>
      <p:sp>
        <p:nvSpPr>
          <p:cNvPr id="64" name="Shape 64"/>
          <p:cNvSpPr txBox="1"/>
          <p:nvPr/>
        </p:nvSpPr>
        <p:spPr>
          <a:xfrm>
            <a:off x="881046" y="31004144"/>
            <a:ext cx="9829800" cy="461665"/>
          </a:xfrm>
          <a:prstGeom prst="rect">
            <a:avLst/>
          </a:prstGeom>
          <a:solidFill>
            <a:schemeClr val="lt1">
              <a:alpha val="41960"/>
            </a:schemeClr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1" sz="2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65" name="Shape 6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717700" y="621549"/>
            <a:ext cx="4587900" cy="4587878"/>
          </a:xfrm>
          <a:prstGeom prst="rect">
            <a:avLst/>
          </a:prstGeom>
          <a:noFill/>
          <a:ln>
            <a:noFill/>
          </a:ln>
        </p:spPr>
      </p:pic>
      <p:pic>
        <p:nvPicPr>
          <p:cNvPr id="66" name="Shape 6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7900036" y="5209425"/>
            <a:ext cx="2223231" cy="1619251"/>
          </a:xfrm>
          <a:prstGeom prst="rect">
            <a:avLst/>
          </a:prstGeom>
          <a:noFill/>
          <a:ln>
            <a:noFill/>
          </a:ln>
        </p:spPr>
      </p:pic>
      <p:sp>
        <p:nvSpPr>
          <p:cNvPr id="67" name="Shape 67"/>
          <p:cNvSpPr txBox="1"/>
          <p:nvPr/>
        </p:nvSpPr>
        <p:spPr>
          <a:xfrm>
            <a:off x="616175" y="23220925"/>
            <a:ext cx="9829800" cy="831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4800" u="none" cap="none" strike="noStrike">
                <a:solidFill>
                  <a:srgbClr val="005BBB"/>
                </a:solidFill>
                <a:latin typeface="Arial"/>
                <a:ea typeface="Arial"/>
                <a:cs typeface="Arial"/>
                <a:sym typeface="Arial"/>
              </a:rPr>
              <a:t>M</a:t>
            </a:r>
            <a:r>
              <a:rPr b="1" lang="en-US" sz="4800">
                <a:solidFill>
                  <a:srgbClr val="005BBB"/>
                </a:solidFill>
              </a:rPr>
              <a:t>odels Implemented </a:t>
            </a:r>
            <a:endParaRPr b="1" i="0" sz="4800" u="none" cap="none" strike="noStrike">
              <a:solidFill>
                <a:srgbClr val="005BBB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68" name="Shape 68"/>
          <p:cNvCxnSpPr/>
          <p:nvPr/>
        </p:nvCxnSpPr>
        <p:spPr>
          <a:xfrm>
            <a:off x="638975" y="19010497"/>
            <a:ext cx="9784200" cy="0"/>
          </a:xfrm>
          <a:prstGeom prst="straightConnector1">
            <a:avLst/>
          </a:prstGeom>
          <a:noFill/>
          <a:ln cap="flat" cmpd="sng" w="25400">
            <a:solidFill>
              <a:schemeClr val="dk1"/>
            </a:solidFill>
            <a:prstDash val="dash"/>
            <a:round/>
            <a:headEnd len="sm" w="sm" type="none"/>
            <a:tailEnd len="sm" w="sm" type="none"/>
          </a:ln>
        </p:spPr>
      </p:cxnSp>
      <p:sp>
        <p:nvSpPr>
          <p:cNvPr id="69" name="Shape 69"/>
          <p:cNvSpPr txBox="1"/>
          <p:nvPr/>
        </p:nvSpPr>
        <p:spPr>
          <a:xfrm>
            <a:off x="33107225" y="20297258"/>
            <a:ext cx="9791700" cy="831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4800">
                <a:solidFill>
                  <a:srgbClr val="005BBB"/>
                </a:solidFill>
              </a:rPr>
              <a:t>Future Work</a:t>
            </a:r>
            <a:endParaRPr b="1" i="0" sz="4800" u="none" cap="none" strike="noStrike">
              <a:solidFill>
                <a:srgbClr val="005BBB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0" name="Shape 70"/>
          <p:cNvSpPr txBox="1"/>
          <p:nvPr/>
        </p:nvSpPr>
        <p:spPr>
          <a:xfrm>
            <a:off x="748625" y="24250875"/>
            <a:ext cx="9564900" cy="8877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469900" lvl="0" marL="457200" rtl="0" algn="just">
              <a:lnSpc>
                <a:spcPct val="147368"/>
              </a:lnSpc>
              <a:spcBef>
                <a:spcPts val="0"/>
              </a:spcBef>
              <a:spcAft>
                <a:spcPts val="0"/>
              </a:spcAft>
              <a:buSzPts val="3800"/>
              <a:buChar char="❖"/>
            </a:pPr>
            <a:r>
              <a:rPr lang="en-US" sz="3800"/>
              <a:t>BASELINE - Convolutional Neural Networks are used to encode the image into a fixed length encoding and this encoding is fed as an input to the Recurrent Neural Network which outputs the caption for that image.</a:t>
            </a:r>
            <a:endParaRPr sz="3800"/>
          </a:p>
          <a:p>
            <a:pPr indent="-469900" lvl="0" marL="457200" rtl="0" algn="just">
              <a:lnSpc>
                <a:spcPct val="147368"/>
              </a:lnSpc>
              <a:spcBef>
                <a:spcPts val="0"/>
              </a:spcBef>
              <a:spcAft>
                <a:spcPts val="0"/>
              </a:spcAft>
              <a:buSzPts val="3800"/>
              <a:buChar char="❖"/>
            </a:pPr>
            <a:r>
              <a:rPr lang="en-US" sz="3800"/>
              <a:t>GOOGLE NIC - Uses Bidirectional RNN.</a:t>
            </a:r>
            <a:endParaRPr sz="3800"/>
          </a:p>
          <a:p>
            <a:pPr indent="-469900" lvl="0" marL="457200" rtl="0" algn="just">
              <a:lnSpc>
                <a:spcPct val="147368"/>
              </a:lnSpc>
              <a:spcBef>
                <a:spcPts val="0"/>
              </a:spcBef>
              <a:spcAft>
                <a:spcPts val="0"/>
              </a:spcAft>
              <a:buSzPts val="3800"/>
              <a:buChar char="❖"/>
            </a:pPr>
            <a:r>
              <a:rPr lang="en-US" sz="3800"/>
              <a:t>ATTENTION BASED - Added attention layer on top of baseline model</a:t>
            </a:r>
            <a:endParaRPr sz="3800"/>
          </a:p>
          <a:p>
            <a:pPr indent="0" lvl="0" marL="0" rtl="0" algn="just">
              <a:lnSpc>
                <a:spcPct val="14736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0"/>
          </a:p>
        </p:txBody>
      </p:sp>
      <p:pic>
        <p:nvPicPr>
          <p:cNvPr id="71" name="Shape 7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1801200" y="8209938"/>
            <a:ext cx="9564900" cy="7140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72" name="Shape 72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1694200" y="15849838"/>
            <a:ext cx="20446099" cy="6834401"/>
          </a:xfrm>
          <a:prstGeom prst="rect">
            <a:avLst/>
          </a:prstGeom>
          <a:noFill/>
          <a:ln>
            <a:noFill/>
          </a:ln>
        </p:spPr>
      </p:pic>
      <p:pic>
        <p:nvPicPr>
          <p:cNvPr id="73" name="Shape 73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1217413" y="19208529"/>
            <a:ext cx="8627325" cy="3814358"/>
          </a:xfrm>
          <a:prstGeom prst="rect">
            <a:avLst/>
          </a:prstGeom>
          <a:noFill/>
          <a:ln>
            <a:noFill/>
          </a:ln>
        </p:spPr>
      </p:pic>
      <p:pic>
        <p:nvPicPr>
          <p:cNvPr id="74" name="Shape 74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22152000" y="22896225"/>
            <a:ext cx="10344150" cy="8530499"/>
          </a:xfrm>
          <a:prstGeom prst="rect">
            <a:avLst/>
          </a:prstGeom>
          <a:noFill/>
          <a:ln>
            <a:noFill/>
          </a:ln>
        </p:spPr>
      </p:pic>
      <p:pic>
        <p:nvPicPr>
          <p:cNvPr id="75" name="Shape 75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33088175" y="8488006"/>
            <a:ext cx="7035099" cy="5083168"/>
          </a:xfrm>
          <a:prstGeom prst="rect">
            <a:avLst/>
          </a:prstGeom>
          <a:noFill/>
          <a:ln>
            <a:noFill/>
          </a:ln>
        </p:spPr>
      </p:pic>
      <p:pic>
        <p:nvPicPr>
          <p:cNvPr id="76" name="Shape 76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35275525" y="13816325"/>
            <a:ext cx="8631150" cy="6480926"/>
          </a:xfrm>
          <a:prstGeom prst="rect">
            <a:avLst/>
          </a:prstGeom>
          <a:noFill/>
          <a:ln>
            <a:noFill/>
          </a:ln>
        </p:spPr>
      </p:pic>
      <p:sp>
        <p:nvSpPr>
          <p:cNvPr id="77" name="Shape 77"/>
          <p:cNvSpPr/>
          <p:nvPr/>
        </p:nvSpPr>
        <p:spPr>
          <a:xfrm>
            <a:off x="40123275" y="6589338"/>
            <a:ext cx="3768000" cy="5302500"/>
          </a:xfrm>
          <a:prstGeom prst="cloudCallout">
            <a:avLst>
              <a:gd fmla="val -54498" name="adj1"/>
              <a:gd fmla="val 60979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/>
              <a:t>Could not identify if it was a man or a women. Also mistakes the pizza as a stove due to similarity in shapes.</a:t>
            </a:r>
            <a:endParaRPr sz="2800"/>
          </a:p>
        </p:txBody>
      </p:sp>
      <p:sp>
        <p:nvSpPr>
          <p:cNvPr id="78" name="Shape 78"/>
          <p:cNvSpPr/>
          <p:nvPr/>
        </p:nvSpPr>
        <p:spPr>
          <a:xfrm>
            <a:off x="32746050" y="14448950"/>
            <a:ext cx="3971700" cy="3503400"/>
          </a:xfrm>
          <a:prstGeom prst="cloudCallout">
            <a:avLst>
              <a:gd fmla="val 58896" name="adj1"/>
              <a:gd fmla="val 66207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/>
              <a:t>Can identify the street but could not identify the object correctly.</a:t>
            </a:r>
            <a:endParaRPr sz="2800"/>
          </a:p>
        </p:txBody>
      </p:sp>
      <p:sp>
        <p:nvSpPr>
          <p:cNvPr id="79" name="Shape 79"/>
          <p:cNvSpPr txBox="1"/>
          <p:nvPr/>
        </p:nvSpPr>
        <p:spPr>
          <a:xfrm>
            <a:off x="33193550" y="21128250"/>
            <a:ext cx="10344000" cy="7140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57200" lvl="0" marL="457200" rtl="0" algn="just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3600"/>
              <a:buChar char="➢"/>
            </a:pPr>
            <a:r>
              <a:rPr lang="en-US" sz="3600"/>
              <a:t>Use different loss function like NCE.</a:t>
            </a:r>
            <a:endParaRPr sz="3600"/>
          </a:p>
          <a:p>
            <a:pPr indent="-457200" lvl="0" marL="457200" algn="just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3600"/>
              <a:buChar char="➢"/>
            </a:pPr>
            <a:r>
              <a:rPr lang="en-US" sz="3600"/>
              <a:t>Sampe some negative words that should not appear in the sentence for a given image. </a:t>
            </a:r>
            <a:endParaRPr sz="3600"/>
          </a:p>
          <a:p>
            <a:pPr indent="-457200" lvl="0" marL="457200" algn="just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3600"/>
              <a:buChar char="➢"/>
            </a:pPr>
            <a:r>
              <a:rPr lang="en-US" sz="3600"/>
              <a:t>In CNN-BRNN use multiplicative interactions with image and word embedding rather than additive. </a:t>
            </a:r>
            <a:endParaRPr sz="3600"/>
          </a:p>
          <a:p>
            <a:pPr indent="-457200" lvl="0" marL="457200" algn="just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3600"/>
              <a:buChar char="➢"/>
            </a:pPr>
            <a:r>
              <a:rPr lang="en-US" sz="3600"/>
              <a:t>In LSTM model use  lower level convolutional features as input to the language generator and compare the results.</a:t>
            </a:r>
            <a:endParaRPr sz="3600"/>
          </a:p>
        </p:txBody>
      </p:sp>
      <p:pic>
        <p:nvPicPr>
          <p:cNvPr id="80" name="Shape 80"/>
          <p:cNvPicPr preferRelativeResize="0"/>
          <p:nvPr/>
        </p:nvPicPr>
        <p:blipFill>
          <a:blip r:embed="rId11">
            <a:alphaModFix/>
          </a:blip>
          <a:stretch>
            <a:fillRect/>
          </a:stretch>
        </p:blipFill>
        <p:spPr>
          <a:xfrm>
            <a:off x="12117775" y="23635025"/>
            <a:ext cx="8627299" cy="9268251"/>
          </a:xfrm>
          <a:prstGeom prst="rect">
            <a:avLst/>
          </a:prstGeom>
          <a:noFill/>
          <a:ln>
            <a:noFill/>
          </a:ln>
        </p:spPr>
      </p:pic>
      <p:pic>
        <p:nvPicPr>
          <p:cNvPr id="81" name="Shape 81"/>
          <p:cNvPicPr preferRelativeResize="0"/>
          <p:nvPr/>
        </p:nvPicPr>
        <p:blipFill>
          <a:blip r:embed="rId12">
            <a:alphaModFix/>
          </a:blip>
          <a:stretch>
            <a:fillRect/>
          </a:stretch>
        </p:blipFill>
        <p:spPr>
          <a:xfrm>
            <a:off x="21933475" y="8105318"/>
            <a:ext cx="10645576" cy="7350233"/>
          </a:xfrm>
          <a:prstGeom prst="rect">
            <a:avLst/>
          </a:prstGeom>
          <a:noFill/>
          <a:ln>
            <a:noFill/>
          </a:ln>
        </p:spPr>
      </p:pic>
      <p:sp>
        <p:nvSpPr>
          <p:cNvPr id="82" name="Shape 82"/>
          <p:cNvSpPr/>
          <p:nvPr/>
        </p:nvSpPr>
        <p:spPr>
          <a:xfrm>
            <a:off x="24260800" y="14018775"/>
            <a:ext cx="6798900" cy="1619100"/>
          </a:xfrm>
          <a:prstGeom prst="wedgeRectCallout">
            <a:avLst>
              <a:gd fmla="val -36154" name="adj1"/>
              <a:gd fmla="val -77091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/>
              <a:t>Sentence generated using attention model :  A man and a woman riding a boat in the water.</a:t>
            </a:r>
            <a:endParaRPr sz="30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Research Poster Template">
  <a:themeElements>
    <a:clrScheme name="UB Color Palette">
      <a:dk1>
        <a:srgbClr val="666666"/>
      </a:dk1>
      <a:lt1>
        <a:srgbClr val="FFFFFF"/>
      </a:lt1>
      <a:dk2>
        <a:srgbClr val="005BBB"/>
      </a:dk2>
      <a:lt2>
        <a:srgbClr val="FFFFFF"/>
      </a:lt2>
      <a:accent1>
        <a:srgbClr val="005BBB"/>
      </a:accent1>
      <a:accent2>
        <a:srgbClr val="41B6E6"/>
      </a:accent2>
      <a:accent3>
        <a:srgbClr val="E56D54"/>
      </a:accent3>
      <a:accent4>
        <a:srgbClr val="666666"/>
      </a:accent4>
      <a:accent5>
        <a:srgbClr val="007681"/>
      </a:accent5>
      <a:accent6>
        <a:srgbClr val="003E51"/>
      </a:accent6>
      <a:hlink>
        <a:srgbClr val="186BB7"/>
      </a:hlink>
      <a:folHlink>
        <a:srgbClr val="D86A4E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